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0" r:id="rId13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5" Type="http://schemas.openxmlformats.org/officeDocument/2006/relationships/slide" Target="slides/slide1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4" name="Shape 8934"/>
        <p:cNvGrpSpPr/>
        <p:nvPr/>
      </p:nvGrpSpPr>
      <p:grpSpPr>
        <a:xfrm>
          <a:off x="0" y="0"/>
          <a:ext cx="0" cy="0"/>
          <a:chOff x="0" y="0"/>
          <a:chExt cx="0" cy="0"/>
        </a:xfrm>
      </p:grpSpPr>
      <p:sp>
        <p:nvSpPr>
          <p:cNvPr id="8935" name="Google Shape;893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36" name="Google Shape;893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37" name="Google Shape;893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5.xml"/></Relationships>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8" name="Shape 8938"/>
        <p:cNvGrpSpPr/>
        <p:nvPr/>
      </p:nvGrpSpPr>
      <p:grpSpPr>
        <a:xfrm>
          <a:off x="0" y="0"/>
          <a:ext cx="0" cy="0"/>
          <a:chOff x="0" y="0"/>
          <a:chExt cx="0" cy="0"/>
        </a:xfrm>
      </p:grpSpPr>
      <p:sp>
        <p:nvSpPr>
          <p:cNvPr id="8939" name="Google Shape;8939;p1445"/>
          <p:cNvSpPr txBox="1"/>
          <p:nvPr>
            <p:ph type="title"/>
          </p:nvPr>
        </p:nvSpPr>
        <p:spPr>
          <a:xfrm>
            <a:off x="457200" y="201613"/>
            <a:ext cx="8229600" cy="7588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Weather Concept Scope/Approach</a:t>
            </a:r>
            <a:endParaRPr/>
          </a:p>
        </p:txBody>
      </p:sp>
      <p:sp>
        <p:nvSpPr>
          <p:cNvPr id="8940" name="Google Shape;8940;p1445"/>
          <p:cNvSpPr txBox="1"/>
          <p:nvPr>
            <p:ph idx="1" type="body"/>
          </p:nvPr>
        </p:nvSpPr>
        <p:spPr>
          <a:xfrm>
            <a:off x="288925" y="966788"/>
            <a:ext cx="8550275" cy="53816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Verdana"/>
              <a:buChar char="•"/>
            </a:pPr>
            <a:r>
              <a:rPr lang="en-US" sz="2000"/>
              <a:t>Scope</a:t>
            </a:r>
            <a:endParaRPr/>
          </a:p>
          <a:p>
            <a:pPr indent="-285750" lvl="1" marL="742950" rtl="0" algn="l">
              <a:spcBef>
                <a:spcPts val="360"/>
              </a:spcBef>
              <a:spcAft>
                <a:spcPts val="0"/>
              </a:spcAft>
              <a:buClr>
                <a:schemeClr val="dk1"/>
              </a:buClr>
              <a:buSzPts val="1800"/>
              <a:buFont typeface="Verdana"/>
              <a:buChar char="–"/>
            </a:pPr>
            <a:r>
              <a:rPr lang="en-US" sz="1800"/>
              <a:t>2025 concepts for Weather Support (future vision)</a:t>
            </a:r>
            <a:endParaRPr/>
          </a:p>
          <a:p>
            <a:pPr indent="-228600" lvl="2" marL="1143000" rtl="0" algn="l">
              <a:spcBef>
                <a:spcPts val="280"/>
              </a:spcBef>
              <a:spcAft>
                <a:spcPts val="0"/>
              </a:spcAft>
              <a:buClr>
                <a:schemeClr val="dk1"/>
              </a:buClr>
              <a:buSzPts val="1400"/>
              <a:buFont typeface="Verdana"/>
              <a:buChar char="•"/>
            </a:pPr>
            <a:r>
              <a:rPr lang="en-US" sz="1400"/>
              <a:t>Starting point for inter-IPT discussions</a:t>
            </a:r>
            <a:endParaRPr/>
          </a:p>
          <a:p>
            <a:pPr indent="-228600" lvl="2" marL="1143000" rtl="0" algn="l">
              <a:spcBef>
                <a:spcPts val="280"/>
              </a:spcBef>
              <a:spcAft>
                <a:spcPts val="0"/>
              </a:spcAft>
              <a:buClr>
                <a:schemeClr val="dk1"/>
              </a:buClr>
              <a:buSzPts val="1400"/>
              <a:buFont typeface="Verdana"/>
              <a:buChar char="•"/>
            </a:pPr>
            <a:r>
              <a:rPr lang="en-US" sz="1400"/>
              <a:t>First step in NGATS weather functional analysis</a:t>
            </a:r>
            <a:endParaRPr/>
          </a:p>
          <a:p>
            <a:pPr indent="-342900" lvl="0" marL="342900" rtl="0" algn="l">
              <a:spcBef>
                <a:spcPts val="400"/>
              </a:spcBef>
              <a:spcAft>
                <a:spcPts val="0"/>
              </a:spcAft>
              <a:buClr>
                <a:schemeClr val="dk1"/>
              </a:buClr>
              <a:buSzPts val="2000"/>
              <a:buFont typeface="Verdana"/>
              <a:buChar char="•"/>
            </a:pPr>
            <a:r>
              <a:rPr lang="en-US" sz="2000"/>
              <a:t>Approach</a:t>
            </a:r>
            <a:endParaRPr/>
          </a:p>
          <a:p>
            <a:pPr indent="-285750" lvl="1" marL="742950" rtl="0" algn="l">
              <a:spcBef>
                <a:spcPts val="360"/>
              </a:spcBef>
              <a:spcAft>
                <a:spcPts val="0"/>
              </a:spcAft>
              <a:buClr>
                <a:schemeClr val="dk1"/>
              </a:buClr>
              <a:buSzPts val="1800"/>
              <a:buFont typeface="Verdana"/>
              <a:buChar char="–"/>
            </a:pPr>
            <a:r>
              <a:rPr lang="en-US" sz="1800"/>
              <a:t>Analyzed NGATS 2025 Operating Principles and Key Capabilities</a:t>
            </a:r>
            <a:endParaRPr/>
          </a:p>
          <a:p>
            <a:pPr indent="-285750" lvl="1" marL="742950" rtl="0" algn="l">
              <a:spcBef>
                <a:spcPts val="360"/>
              </a:spcBef>
              <a:spcAft>
                <a:spcPts val="0"/>
              </a:spcAft>
              <a:buClr>
                <a:srgbClr val="008000"/>
              </a:buClr>
              <a:buSzPts val="1800"/>
              <a:buFont typeface="Verdana"/>
              <a:buChar char="–"/>
            </a:pPr>
            <a:r>
              <a:rPr lang="en-US" sz="1800">
                <a:solidFill>
                  <a:srgbClr val="008000"/>
                </a:solidFill>
              </a:rPr>
              <a:t>Identified Weather Implications/Impacts</a:t>
            </a:r>
            <a:endParaRPr/>
          </a:p>
          <a:p>
            <a:pPr indent="-285750" lvl="1" marL="742950" rtl="0" algn="l">
              <a:spcBef>
                <a:spcPts val="360"/>
              </a:spcBef>
              <a:spcAft>
                <a:spcPts val="0"/>
              </a:spcAft>
              <a:buClr>
                <a:srgbClr val="008000"/>
              </a:buClr>
              <a:buSzPts val="1800"/>
              <a:buFont typeface="Verdana"/>
              <a:buChar char="–"/>
            </a:pPr>
            <a:r>
              <a:rPr lang="en-US" sz="1800">
                <a:solidFill>
                  <a:srgbClr val="008000"/>
                </a:solidFill>
              </a:rPr>
              <a:t>Established resulting Operating Principles for NGATS Weather Support Concepts</a:t>
            </a:r>
            <a:endParaRPr/>
          </a:p>
          <a:p>
            <a:pPr indent="-285750" lvl="1" marL="742950" rtl="0" algn="l">
              <a:spcBef>
                <a:spcPts val="360"/>
              </a:spcBef>
              <a:spcAft>
                <a:spcPts val="0"/>
              </a:spcAft>
              <a:buClr>
                <a:schemeClr val="dk1"/>
              </a:buClr>
              <a:buSzPts val="1800"/>
              <a:buFont typeface="Verdana"/>
              <a:buChar char="–"/>
            </a:pPr>
            <a:r>
              <a:rPr lang="en-US" sz="1800"/>
              <a:t>Developed Weather Concept Details</a:t>
            </a:r>
            <a:endParaRPr/>
          </a:p>
          <a:p>
            <a:pPr indent="-342900" lvl="0" marL="342900" rtl="0" algn="l">
              <a:spcBef>
                <a:spcPts val="400"/>
              </a:spcBef>
              <a:spcAft>
                <a:spcPts val="0"/>
              </a:spcAft>
              <a:buClr>
                <a:schemeClr val="dk1"/>
              </a:buClr>
              <a:buSzPts val="2000"/>
              <a:buFont typeface="Verdana"/>
              <a:buChar char="•"/>
            </a:pPr>
            <a:r>
              <a:rPr lang="en-US" sz="2000"/>
              <a:t>To Follow…</a:t>
            </a:r>
            <a:endParaRPr/>
          </a:p>
          <a:p>
            <a:pPr indent="-285750" lvl="1" marL="742950" rtl="0" algn="l">
              <a:spcBef>
                <a:spcPts val="360"/>
              </a:spcBef>
              <a:spcAft>
                <a:spcPts val="0"/>
              </a:spcAft>
              <a:buClr>
                <a:schemeClr val="dk1"/>
              </a:buClr>
              <a:buSzPts val="1800"/>
              <a:buFont typeface="Verdana"/>
              <a:buChar char="–"/>
            </a:pPr>
            <a:r>
              <a:rPr lang="en-US" sz="1800"/>
              <a:t>Transition “Road Map”</a:t>
            </a:r>
            <a:endParaRPr/>
          </a:p>
          <a:p>
            <a:pPr indent="-228600" lvl="2" marL="1143000" rtl="0" algn="l">
              <a:spcBef>
                <a:spcPts val="280"/>
              </a:spcBef>
              <a:spcAft>
                <a:spcPts val="0"/>
              </a:spcAft>
              <a:buClr>
                <a:schemeClr val="dk1"/>
              </a:buClr>
              <a:buSzPts val="1400"/>
              <a:buFont typeface="Verdana"/>
              <a:buChar char="•"/>
            </a:pPr>
            <a:r>
              <a:rPr lang="en-US" sz="1400"/>
              <a:t>Transition plan for Weather Support - current NAS to 2025 Concept</a:t>
            </a:r>
            <a:endParaRPr/>
          </a:p>
          <a:p>
            <a:pPr indent="-285750" lvl="1" marL="742950" rtl="0" algn="l">
              <a:spcBef>
                <a:spcPts val="360"/>
              </a:spcBef>
              <a:spcAft>
                <a:spcPts val="0"/>
              </a:spcAft>
              <a:buClr>
                <a:schemeClr val="dk1"/>
              </a:buClr>
              <a:buSzPts val="1800"/>
              <a:buFont typeface="Verdana"/>
              <a:buChar char="–"/>
            </a:pPr>
            <a:r>
              <a:rPr lang="en-US" sz="1800"/>
              <a:t>Complementary products:</a:t>
            </a:r>
            <a:endParaRPr/>
          </a:p>
          <a:p>
            <a:pPr indent="-228600" lvl="2" marL="1143000" rtl="0" algn="l">
              <a:spcBef>
                <a:spcPts val="280"/>
              </a:spcBef>
              <a:spcAft>
                <a:spcPts val="0"/>
              </a:spcAft>
              <a:buClr>
                <a:schemeClr val="dk1"/>
              </a:buClr>
              <a:buSzPts val="1400"/>
              <a:buFont typeface="Verdana"/>
              <a:buChar char="•"/>
            </a:pPr>
            <a:r>
              <a:rPr lang="en-US" sz="1400"/>
              <a:t>Weather System Requirements</a:t>
            </a:r>
            <a:endParaRPr/>
          </a:p>
          <a:p>
            <a:pPr indent="-228600" lvl="2" marL="1143000" rtl="0" algn="l">
              <a:spcBef>
                <a:spcPts val="280"/>
              </a:spcBef>
              <a:spcAft>
                <a:spcPts val="0"/>
              </a:spcAft>
              <a:buClr>
                <a:schemeClr val="dk1"/>
              </a:buClr>
              <a:buSzPts val="1400"/>
              <a:buFont typeface="Verdana"/>
              <a:buChar char="•"/>
            </a:pPr>
            <a:r>
              <a:rPr lang="en-US" sz="1400"/>
              <a:t>Supporting R&amp;D Requirements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